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4" r:id="rId4"/>
    <p:sldId id="275" r:id="rId5"/>
    <p:sldId id="267" r:id="rId6"/>
    <p:sldId id="278" r:id="rId7"/>
    <p:sldId id="277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 autoAdjust="0"/>
  </p:normalViewPr>
  <p:slideViewPr>
    <p:cSldViewPr snapToGrid="0" showGuides="1">
      <p:cViewPr>
        <p:scale>
          <a:sx n="75" d="100"/>
          <a:sy n="75" d="100"/>
        </p:scale>
        <p:origin x="-1134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19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76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36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00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75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48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56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687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63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5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42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2FC4-D1F2-4C3B-8E49-2371CA74A976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AF6C-95EE-41B2-8E4C-8599CCBA2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71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11248" y="152400"/>
            <a:ext cx="4380752" cy="7013202"/>
          </a:xfrm>
          <a:prstGeom prst="rect">
            <a:avLst/>
          </a:prstGeom>
          <a:effectLst>
            <a:innerShdw blurRad="63500" dist="50800" dir="13500000">
              <a:srgbClr val="92D050">
                <a:alpha val="50000"/>
              </a:srgbClr>
            </a:inn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B05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ОБЛАСТНАЯ  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ПРОФИЛАКТИЧЕСКАЯ 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B05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НЕДЕЛЯ</a:t>
            </a:r>
            <a:endParaRPr lang="ru-RU" sz="4400" b="1" dirty="0" smtClean="0">
              <a:solidFill>
                <a:srgbClr val="00B050"/>
              </a:solidFill>
              <a:effectLst/>
              <a:latin typeface="Monotype Corsiva" pitchFamily="66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РАЗНОЦВЕТНАЯ 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НЕДЕЛЯ»</a:t>
            </a:r>
            <a:endParaRPr lang="ru-RU" sz="2800" b="1" dirty="0" smtClean="0">
              <a:solidFill>
                <a:srgbClr val="00B050"/>
              </a:solidFill>
              <a:latin typeface="Monotype Corsiva" pitchFamily="66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Муниципальное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общеобразовательное бюджетное учреждение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 средняя общеобразовательная  школа № 2 р.п.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anose="02020603050405020304" pitchFamily="18" charset="0"/>
                <a:cs typeface="Times New Roman" pitchFamily="18" charset="0"/>
              </a:rPr>
              <a:t>Октябрьский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Picture 5" descr="Photokako-vignette-qXNB1y1OBAOUaDN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8375"/>
            <a:ext cx="5543550" cy="3571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294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698" r="10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82800" y="1638300"/>
          <a:ext cx="8077200" cy="4914900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9149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ru-RU" sz="20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ru-RU" sz="20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ru-RU" sz="2000" dirty="0" smtClean="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Неделя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проведена продуктивно.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Ребята активно участвовали во всех мероприятиях.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Неделя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была полезна учащимся своей информативностью.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В ходе недели проведено много мероприятий познавательного характера, носящих воспитательную направленность.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У всех школьников, педагогов, родителей наблюдалось хорошее настроение, высокий эмоциональный подъём.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«Разноцветная неделя» дала возможность проявить фантазию, индивидуальность и оригинальность каждому ребёнку.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Каждый день недели стал днём психологической разгрузки и снятия эмоционального напряжения у детей.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060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0"/>
            <a:ext cx="11963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endParaRPr lang="ru-RU" sz="1400" dirty="0">
              <a:solidFill>
                <a:srgbClr val="002060"/>
              </a:solidFill>
              <a:effectLst/>
              <a:latin typeface="AllodsWes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41" y="315310"/>
            <a:ext cx="11088414" cy="5412827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Областная профилактическая неделя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«Разноцветная неделя» 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 снижение рисков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самоповреждающего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поведения, в том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числе суицидального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среди обучающихся.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uprostim.com/wp-content/uploads/2021/03/image129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uprostim.com/wp-content/uploads/2021/03/image129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97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0"/>
            <a:ext cx="11963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endParaRPr lang="ru-RU" sz="1400" dirty="0">
              <a:solidFill>
                <a:srgbClr val="002060"/>
              </a:solidFill>
              <a:effectLst/>
              <a:latin typeface="AllodsWes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41" y="0"/>
            <a:ext cx="11088414" cy="5728137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spc="75" dirty="0" smtClean="0">
                <a:solidFill>
                  <a:srgbClr val="0070C0"/>
                </a:solidFill>
                <a:latin typeface="AllodsWes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проблемы:</a:t>
            </a:r>
            <a:endParaRPr lang="ru-RU" sz="2400" dirty="0" smtClean="0">
              <a:solidFill>
                <a:srgbClr val="0070C0"/>
              </a:solidFill>
              <a:latin typeface="AllodsWest" panose="02000000000000000000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llodsWest" panose="02000000000000000000" pitchFamily="2" charset="0"/>
                <a:ea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является уникальной сферой общественной жизни, в которой пересекаются интересы всех ее субъектов, начиная от государства и заканчивая каждым отдельным человеком, которая обеспечивает преемственность и стабильность социального бытия, одновременно создавая предпосылки для его изменения и динамичного развития. Тем, чем будет Россия завтра, то, какие люди будут ее населять, как они будут работать и взаимодействовать, во многом зависит от того, каким будет образование, к какой жизни оно будет готовить человека, какие идеалы будет действительно реализовывать в своей педагогической практике, модели какой общественной жизни будет стремиться продуцировать. В настоящее время социальный заказ системе образования связан с формированием у обучающихся личностных качеств, которые были бы адекватны ситуации динамичных изменений, позволили бы им быть активными созидателями общества и реализовать себя в нем. Важной составляющей в развитии личностных характеристик обучающихся является учет: изменяющихся условий общественной жизни, появление новых цифровых технологий и особенности реагирования на них детей в различные возрастные периоды. Осмысление проблемы, связанной с выбором содержания предлагаемого обучающимся материала, а также форм, методов, приемов работы учитывающего особенности возраста обучающихся помогает наиболее эффективно выстраивать в образовательных организациях систему профилактики социально-негативных проявлений среди несовершеннолетних, в том числе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самоповреждающего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суицидального поведения.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97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30" y="0"/>
            <a:ext cx="12286130" cy="69109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Черно-белый день</a:t>
            </a:r>
          </a:p>
          <a:p>
            <a:pPr marL="457200" lvl="0" indent="-457200" algn="ctr">
              <a:buAutoNum type="arabicPeriod"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Открытие областной профилактической разноцветной недели.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6227782"/>
              </p:ext>
            </p:extLst>
          </p:nvPr>
        </p:nvGraphicFramePr>
        <p:xfrm>
          <a:off x="9849843" y="6159629"/>
          <a:ext cx="944280" cy="698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736000"/>
              </a:tblGrid>
              <a:tr h="6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llodsWest" panose="02000000000000000000" pitchFamily="2" charset="0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llodsWest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llodsWest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95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llodsWes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llodsWest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IMG-27e4bd180484cad5070fdd239c327387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1625600"/>
            <a:ext cx="3428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7e4bd180484cad5070fdd239c327387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350" y="1130300"/>
            <a:ext cx="6102350" cy="494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630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300" y="550706"/>
            <a:ext cx="1153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день «День семьи»</a:t>
            </a:r>
            <a:endParaRPr lang="ru-RU" sz="48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24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_AssuanTitulStrDst" pitchFamily="18" charset="-52"/>
              </a:rPr>
              <a:t>Конкурс семейных фотографий «Счастливая семья-история моя!»</a:t>
            </a:r>
            <a:endParaRPr lang="ru-RU" b="1" dirty="0">
              <a:solidFill>
                <a:srgbClr val="00B050"/>
              </a:solidFill>
              <a:latin typeface="a_AssuanTitulStrDst" pitchFamily="18" charset="-52"/>
            </a:endParaRPr>
          </a:p>
        </p:txBody>
      </p:sp>
      <p:pic>
        <p:nvPicPr>
          <p:cNvPr id="4" name="Содержимое 3" descr="IMG_20240922_145527_300@1550405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1574800"/>
            <a:ext cx="8420100" cy="52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74800"/>
            <a:ext cx="8432800" cy="5092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Синий день «День психологической перезагрузки»</a:t>
            </a:r>
            <a:endParaRPr lang="ru-RU" sz="4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effectLst/>
              <a:latin typeface="AllodsWest" panose="02000000000000000000" pitchFamily="2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6227782"/>
              </p:ext>
            </p:extLst>
          </p:nvPr>
        </p:nvGraphicFramePr>
        <p:xfrm>
          <a:off x="9849843" y="6159629"/>
          <a:ext cx="944280" cy="698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736000"/>
              </a:tblGrid>
              <a:tr h="6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llodsWest" panose="02000000000000000000" pitchFamily="2" charset="0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llodsWest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llodsWest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95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llodsWes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llodsWest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630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948"/>
            <a:ext cx="12286130" cy="69109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1219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«Красный день «Конфликт- решение есть!»»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effectLst/>
              <a:latin typeface="AllodsWest" panose="02000000000000000000" pitchFamily="2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6227782"/>
              </p:ext>
            </p:extLst>
          </p:nvPr>
        </p:nvGraphicFramePr>
        <p:xfrm>
          <a:off x="9849843" y="6159629"/>
          <a:ext cx="944280" cy="698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736000"/>
              </a:tblGrid>
              <a:tr h="6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llodsWest" panose="02000000000000000000" pitchFamily="2" charset="0"/>
                        </a:rPr>
                        <a:t> 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llodsWest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llodsWest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955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llodsWes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llodsWest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30448" y="1329938"/>
            <a:ext cx="5317952" cy="448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548" y="1538285"/>
            <a:ext cx="5317952" cy="394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630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9800" y="239486"/>
            <a:ext cx="599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okio" pitchFamily="2" charset="0"/>
                <a:cs typeface="Times New Roman" pitchFamily="18" charset="0"/>
              </a:rPr>
              <a:t>Оранжевый день « Большая благотворительная ярмарка»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okio" pitchFamily="2" charset="0"/>
              <a:cs typeface="Times New Roman" pitchFamily="18" charset="0"/>
            </a:endParaRPr>
          </a:p>
          <a:p>
            <a:endParaRPr lang="ru-RU" sz="3600" dirty="0" smtClean="0">
              <a:latin typeface="Tokio" pitchFamily="2" charset="0"/>
              <a:cs typeface="Times New Roman" pitchFamily="18" charset="0"/>
            </a:endParaRPr>
          </a:p>
        </p:txBody>
      </p:sp>
      <p:pic>
        <p:nvPicPr>
          <p:cNvPr id="2050" name="Picture 2" descr="C:\Users\Соц педагог 2\Downloads\IMG_20210924_084204_resized_20210924_11431710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388" y="4405993"/>
            <a:ext cx="3269342" cy="245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оц педагог 2\Downloads\IMG_20210924_084139_resized_20210924_11431536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500" y="3255736"/>
            <a:ext cx="2603500" cy="323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оц педагог 2\Downloads\IMG_20210924_084232_resized_20210924_11431581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2031" y="681265"/>
            <a:ext cx="3269342" cy="245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Соц педагог 2\Downloads\IMG_20210924_084139_resized_20210924_11431536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352800" y="1765301"/>
            <a:ext cx="31369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Соц педагог 2\Downloads\IMG_20210924_084139_resized_20210924_11431536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464300" y="1800905"/>
            <a:ext cx="3162300" cy="266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Соц педагог 2\Downloads\IMG_20210924_084139_resized_20210924_114315364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559800" y="3701369"/>
            <a:ext cx="2908300" cy="315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Соц педагог 2\Downloads\IMG_20210924_084139_resized_20210924_114315364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9410700" y="340405"/>
            <a:ext cx="26035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15065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173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Конкурс семейных фотографий «Счастливая семья-история моя!»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Скрябин</dc:creator>
  <cp:lastModifiedBy>Соц педагог 2</cp:lastModifiedBy>
  <cp:revision>87</cp:revision>
  <dcterms:created xsi:type="dcterms:W3CDTF">2020-08-16T02:17:26Z</dcterms:created>
  <dcterms:modified xsi:type="dcterms:W3CDTF">2024-09-22T07:56:35Z</dcterms:modified>
</cp:coreProperties>
</file>